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6" r:id="rId5"/>
    <p:sldId id="276" r:id="rId6"/>
    <p:sldId id="271" r:id="rId7"/>
    <p:sldId id="272" r:id="rId8"/>
    <p:sldId id="273" r:id="rId9"/>
    <p:sldId id="274" r:id="rId10"/>
    <p:sldId id="275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5" r:id="rId19"/>
    <p:sldId id="284" r:id="rId20"/>
  </p:sldIdLst>
  <p:sldSz cx="12192000" cy="6858000"/>
  <p:notesSz cx="6858000" cy="9144000"/>
  <p:defaultTextStyle>
    <a:defPPr rtl="0">
      <a:defRPr lang="hr-h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zaglavlj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r-HR" dirty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472E4D0-D621-4EDE-A355-3E9FDA158B06}" type="datetime1">
              <a:rPr lang="hr-HR" smtClean="0"/>
              <a:t>1.6.2020.</a:t>
            </a:fld>
            <a:endParaRPr lang="hr-HR" dirty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r-HR" dirty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1FAA5-2D2D-4352-A7F5-5423D6686005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35045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zaglavlj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r-HR" noProof="0" dirty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00F9C-D3B3-46AE-909D-4F6D1C33923F}" type="datetime1">
              <a:rPr lang="hr-HR" smtClean="0"/>
              <a:pPr/>
              <a:t>1.6.2020.</a:t>
            </a:fld>
            <a:endParaRPr lang="hr-HR" dirty="0"/>
          </a:p>
        </p:txBody>
      </p:sp>
      <p:sp>
        <p:nvSpPr>
          <p:cNvPr id="4" name="Rezervirano mjesto za sliku na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r-HR" noProof="0" dirty="0"/>
          </a:p>
        </p:txBody>
      </p:sp>
      <p:sp>
        <p:nvSpPr>
          <p:cNvPr id="5" name="Rezervirano mjesto za bilješk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r-HR" noProof="0" dirty="0"/>
              <a:t>Kliknite da biste uredili stilove teksta matrice</a:t>
            </a:r>
          </a:p>
          <a:p>
            <a:pPr lvl="1" rtl="0"/>
            <a:r>
              <a:rPr lang="hr-HR" noProof="0" dirty="0"/>
              <a:t>Druga razina</a:t>
            </a:r>
          </a:p>
          <a:p>
            <a:pPr lvl="2" rtl="0"/>
            <a:r>
              <a:rPr lang="hr-HR" noProof="0" dirty="0"/>
              <a:t>Treća razina</a:t>
            </a:r>
          </a:p>
          <a:p>
            <a:pPr lvl="3" rtl="0"/>
            <a:r>
              <a:rPr lang="hr-HR" noProof="0" dirty="0"/>
              <a:t>Četvrta razina</a:t>
            </a:r>
          </a:p>
          <a:p>
            <a:pPr lvl="4" rtl="0"/>
            <a:r>
              <a:rPr lang="hr-HR" noProof="0" dirty="0"/>
              <a:t>Peta razina</a:t>
            </a:r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r-HR" noProof="0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D4AFE6-52F8-436F-9DAC-607E2BE5A99D}" type="slidenum">
              <a:rPr lang="hr-HR" noProof="0" smtClean="0"/>
              <a:t>‹#›</a:t>
            </a:fld>
            <a:endParaRPr lang="hr-HR" noProof="0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sliku na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za bilješk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4" name="Rezervirano mjesto za broj slajd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hr-HR" smtClean="0"/>
              <a:t>1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42068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rtlCol="0"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r-HR" noProof="0"/>
              <a:t>Kliknite da biste uredili stil podnaslova matrice</a:t>
            </a:r>
            <a:endParaRPr lang="hr-HR" noProof="0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15D938-548B-4445-A96B-B66184F2E1C0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  <p:cxnSp>
        <p:nvCxnSpPr>
          <p:cNvPr id="16" name="Ravni poveznik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avni poveznik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17" name="Rezervirano mjesto za sliku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 sliku</a:t>
            </a:r>
            <a:endParaRPr lang="hr-HR" noProof="0" dirty="0"/>
          </a:p>
        </p:txBody>
      </p:sp>
      <p:sp>
        <p:nvSpPr>
          <p:cNvPr id="16" name="Rezervirano mjesto za tekst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rtlCol="0"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7B6F78-B287-431F-93C0-38216A7A6B92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CEFED4-D1B7-4E73-B011-22950029F1B8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10" name="Rezervirano mjesto za tekst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F2D46B-B221-415D-AA4D-7628D6336566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  <p:sp>
        <p:nvSpPr>
          <p:cNvPr id="14" name="Tekstni okvir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r-H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Tekstni okvir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r-H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naz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A3D74E-C548-40EC-B02D-850C85298D03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ponu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10" name="Rezervirano mjesto za tekst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hr-HR" noProof="0"/>
              <a:t>Kliknite da biste uredili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317955-C7CE-4302-9525-459FFC888737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  <p:sp>
        <p:nvSpPr>
          <p:cNvPr id="11" name="Tekstni okvir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r-H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2" name="Tekstni okvir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hr-H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10" name="Rezervirano mjesto za tekst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hr-HR" noProof="0"/>
              <a:t>Kliknite da biste uredili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3E2147-EA7E-400D-BA5A-CCB300EAF11F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414240-9ABC-48B5-830D-CA3CB7729877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 rtlCol="0"/>
          <a:lstStyle/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rtlCol="0" anchor="t"/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5E25E2-333D-458A-82B6-2E907B32A069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66808D-497E-47F7-8F85-1342974C9DDE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rtlCol="0" anchor="b">
            <a:normAutofit/>
          </a:bodyPr>
          <a:lstStyle>
            <a:lvl1pPr algn="l">
              <a:defRPr sz="3600" b="0" cap="all"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5305B5-50B9-42A9-9BF2-2679D2AF9DD1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 rtlCol="0">
            <a:normAutofit/>
          </a:bodyPr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 rtlCol="0">
            <a:normAutofit/>
          </a:bodyPr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567867-1A9E-41D9-AC71-F6AB6204CA63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5" name="Rezervirano mjesto za tekst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6" name="Rezervirano mjesto za sadržaj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7" name="Rezervirano mjesto za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9BD1BF-C40A-4A7B-82E5-0A60784D3943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8" name="Rezervirano mjesto za podnožj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9" name="Rezervirano mjesto za broj slajd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B6F40F-7E98-4930-95F4-EA2AAE719960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9B56EE-DA61-4A75-B78D-37F8EE0C0F65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3" name="Rezervirano mjesto za podnožj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4" name="Rezervirano mjesto za broj slajd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hr-HR" noProof="0"/>
              <a:t>Kliknite da biste uredili matrice</a:t>
            </a:r>
          </a:p>
          <a:p>
            <a:pPr lvl="1" rtl="0"/>
            <a:r>
              <a:rPr lang="hr-HR" noProof="0"/>
              <a:t>Druga razina</a:t>
            </a:r>
          </a:p>
          <a:p>
            <a:pPr lvl="2" rtl="0"/>
            <a:r>
              <a:rPr lang="hr-HR" noProof="0"/>
              <a:t>Treća razina</a:t>
            </a:r>
          </a:p>
          <a:p>
            <a:pPr lvl="3" rtl="0"/>
            <a:r>
              <a:rPr lang="hr-HR" noProof="0"/>
              <a:t>Četvrta razina</a:t>
            </a:r>
          </a:p>
          <a:p>
            <a:pPr lvl="4" rtl="0"/>
            <a:r>
              <a:rPr lang="hr-HR" noProof="0"/>
              <a:t>Peta razina stilove teksta</a:t>
            </a:r>
            <a:endParaRPr lang="hr-HR" noProof="0" dirty="0"/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F8D8B-A74C-4932-BD86-C3EC7B880DD3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hr-HR" noProof="0"/>
              <a:t>Kliknite da biste uredili stil naslova matrice</a:t>
            </a:r>
            <a:endParaRPr lang="hr-HR" noProof="0" dirty="0"/>
          </a:p>
        </p:txBody>
      </p:sp>
      <p:sp>
        <p:nvSpPr>
          <p:cNvPr id="14" name="Rezervirano mjesto za sliku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r-HR" noProof="0"/>
              <a:t>Kliknite ikonu da biste dodali  sliku</a:t>
            </a:r>
            <a:endParaRPr lang="hr-HR" noProof="0" dirty="0"/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r-HR" noProof="0"/>
              <a:t>Kliknite da biste uredili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E29AAC-45C8-4C3B-BF62-BE4C6B526367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noProof="0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Ravni poveznik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Ravni poveznik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Ravni poveznik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Ravni poveznik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Ravni poveznik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zervirano mjesto za naslov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r-HR" noProof="0" dirty="0"/>
              <a:t>Kliknite da biste uredili stil naslova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hr-HR" noProof="0" dirty="0"/>
              <a:t>Kliknite da biste uredili stilove teksta matrice</a:t>
            </a:r>
          </a:p>
          <a:p>
            <a:pPr lvl="1" rtl="0"/>
            <a:r>
              <a:rPr lang="hr-HR" noProof="0" dirty="0"/>
              <a:t>Druga razina</a:t>
            </a:r>
          </a:p>
          <a:p>
            <a:pPr lvl="2" rtl="0"/>
            <a:r>
              <a:rPr lang="hr-HR" noProof="0" dirty="0"/>
              <a:t>Treća razina</a:t>
            </a:r>
          </a:p>
          <a:p>
            <a:pPr lvl="3" rtl="0"/>
            <a:r>
              <a:rPr lang="hr-HR" noProof="0" dirty="0"/>
              <a:t>Četvrta razina</a:t>
            </a:r>
          </a:p>
          <a:p>
            <a:pPr lvl="4" rtl="0"/>
            <a:r>
              <a:rPr lang="hr-HR" noProof="0" dirty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CB3BD0DB-4A3F-4A26-A906-963D58CA456E}" type="datetime1">
              <a:rPr lang="hr-HR" noProof="0" smtClean="0"/>
              <a:t>1.6.2020.</a:t>
            </a:fld>
            <a:endParaRPr lang="hr-HR" noProof="0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hr-HR" noProof="0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hr-HR" noProof="0" smtClean="0"/>
              <a:pPr/>
              <a:t>‹#›</a:t>
            </a:fld>
            <a:endParaRPr lang="hr-HR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koVitkovic/csh-undo-redo_implementation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Pravokutnik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r-HR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10553631" cy="2971801"/>
          </a:xfrm>
        </p:spPr>
        <p:txBody>
          <a:bodyPr rtlCol="0">
            <a:normAutofit/>
          </a:bodyPr>
          <a:lstStyle/>
          <a:p>
            <a:r>
              <a:rPr lang="hr-HR" dirty="0"/>
              <a:t>Design </a:t>
            </a:r>
            <a:r>
              <a:rPr lang="hr-HR" dirty="0" err="1"/>
              <a:t>patterns</a:t>
            </a:r>
            <a:r>
              <a:rPr lang="hr-HR" dirty="0"/>
              <a:t> - </a:t>
            </a:r>
            <a:r>
              <a:rPr lang="hr-HR" dirty="0" err="1"/>
              <a:t>command</a:t>
            </a:r>
            <a:endParaRPr lang="hr-HR" sz="5400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765100" cy="1947333"/>
          </a:xfrm>
        </p:spPr>
        <p:txBody>
          <a:bodyPr rtlCol="0">
            <a:normAutofit/>
          </a:bodyPr>
          <a:lstStyle/>
          <a:p>
            <a:pPr rtl="0"/>
            <a:r>
              <a:rPr lang="hr-HR" dirty="0">
                <a:solidFill>
                  <a:schemeClr val="tx1"/>
                </a:solidFill>
              </a:rPr>
              <a:t>Marko </a:t>
            </a:r>
            <a:r>
              <a:rPr lang="hr-HR" dirty="0" err="1">
                <a:solidFill>
                  <a:schemeClr val="tx1"/>
                </a:solidFill>
              </a:rPr>
              <a:t>Vitković</a:t>
            </a: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F904893-DDB6-46C3-805C-56D6098F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GUI - prikaz</a:t>
            </a:r>
          </a:p>
        </p:txBody>
      </p:sp>
      <p:pic>
        <p:nvPicPr>
          <p:cNvPr id="5" name="Rezervirano mjesto sadržaja 4" descr="Slika na kojoj se prikazuje snimka zaslona&#10;&#10;Opis je automatski generiran">
            <a:extLst>
              <a:ext uri="{FF2B5EF4-FFF2-40B4-BE49-F238E27FC236}">
                <a16:creationId xmlns:a16="http://schemas.microsoft.com/office/drawing/2014/main" id="{4593A84A-D11B-4033-B5F7-A80CC58E4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7653" y="335406"/>
            <a:ext cx="7556694" cy="4151926"/>
          </a:xfrm>
        </p:spPr>
      </p:pic>
    </p:spTree>
    <p:extLst>
      <p:ext uri="{BB962C8B-B14F-4D97-AF65-F5344CB8AC3E}">
        <p14:creationId xmlns:p14="http://schemas.microsoft.com/office/powerpoint/2010/main" val="134891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AA61171-994E-42D1-B3A1-7A047B065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anchor="ctr">
            <a:normAutofit/>
          </a:bodyPr>
          <a:lstStyle/>
          <a:p>
            <a:r>
              <a:rPr lang="hr-HR" dirty="0" err="1"/>
              <a:t>Undoredo</a:t>
            </a:r>
            <a:r>
              <a:rPr lang="hr-HR" dirty="0"/>
              <a:t> klasa</a:t>
            </a:r>
          </a:p>
        </p:txBody>
      </p:sp>
      <p:pic>
        <p:nvPicPr>
          <p:cNvPr id="5" name="Rezervirano mjesto sadržaja 4" descr="Slika na kojoj se prikazuje snimka zaslona, telefon&#10;&#10;Opis je automatski generiran">
            <a:extLst>
              <a:ext uri="{FF2B5EF4-FFF2-40B4-BE49-F238E27FC236}">
                <a16:creationId xmlns:a16="http://schemas.microsoft.com/office/drawing/2014/main" id="{35F7A81B-5E0D-4923-B433-7576F0C8F8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4212" y="355206"/>
            <a:ext cx="4555944" cy="3945861"/>
          </a:xfr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74736B56-903F-4F83-BE89-49EAEBFBB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41145" y="355206"/>
            <a:ext cx="5101467" cy="3945861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U konstruktoru </a:t>
            </a:r>
            <a:r>
              <a:rPr lang="hr-HR" dirty="0" err="1">
                <a:solidFill>
                  <a:schemeClr val="tx1"/>
                </a:solidFill>
              </a:rPr>
              <a:t>inicializiramo</a:t>
            </a:r>
            <a:r>
              <a:rPr lang="hr-HR" dirty="0">
                <a:solidFill>
                  <a:schemeClr val="tx1"/>
                </a:solidFill>
              </a:rPr>
              <a:t> 2 </a:t>
            </a:r>
            <a:r>
              <a:rPr lang="hr-HR" dirty="0" err="1">
                <a:solidFill>
                  <a:schemeClr val="tx1"/>
                </a:solidFill>
              </a:rPr>
              <a:t>stacka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Clear() – čisti oba </a:t>
            </a:r>
            <a:r>
              <a:rPr lang="hr-HR" dirty="0" err="1">
                <a:solidFill>
                  <a:schemeClr val="tx1"/>
                </a:solidFill>
              </a:rPr>
              <a:t>stacka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AddItem</a:t>
            </a:r>
            <a:r>
              <a:rPr lang="hr-HR" dirty="0">
                <a:solidFill>
                  <a:schemeClr val="tx1"/>
                </a:solidFill>
              </a:rPr>
              <a:t> – prima </a:t>
            </a:r>
            <a:r>
              <a:rPr lang="hr-HR" dirty="0" err="1">
                <a:solidFill>
                  <a:schemeClr val="tx1"/>
                </a:solidFill>
              </a:rPr>
              <a:t>string</a:t>
            </a:r>
            <a:r>
              <a:rPr lang="hr-HR" dirty="0">
                <a:solidFill>
                  <a:schemeClr val="tx1"/>
                </a:solidFill>
              </a:rPr>
              <a:t> te ga dodaje u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() – Izbacuje </a:t>
            </a:r>
            <a:r>
              <a:rPr lang="hr-HR" dirty="0" err="1">
                <a:solidFill>
                  <a:schemeClr val="tx1"/>
                </a:solidFill>
              </a:rPr>
              <a:t>string</a:t>
            </a:r>
            <a:r>
              <a:rPr lang="hr-HR" dirty="0">
                <a:solidFill>
                  <a:schemeClr val="tx1"/>
                </a:solidFill>
              </a:rPr>
              <a:t> iz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stacka</a:t>
            </a:r>
            <a:r>
              <a:rPr lang="hr-HR" dirty="0">
                <a:solidFill>
                  <a:schemeClr val="tx1"/>
                </a:solidFill>
              </a:rPr>
              <a:t> te ga dodaje u 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913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03D8960-022F-48B5-91F7-C4020267E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Undoredo</a:t>
            </a:r>
            <a:r>
              <a:rPr lang="hr-HR" dirty="0"/>
              <a:t> klasa</a:t>
            </a:r>
          </a:p>
        </p:txBody>
      </p:sp>
      <p:pic>
        <p:nvPicPr>
          <p:cNvPr id="6" name="Rezervirano mjesto sadržaja 5" descr="Slika na kojoj se prikazuje snimka zaslona, telefon&#10;&#10;Opis je automatski generiran">
            <a:extLst>
              <a:ext uri="{FF2B5EF4-FFF2-40B4-BE49-F238E27FC236}">
                <a16:creationId xmlns:a16="http://schemas.microsoft.com/office/drawing/2014/main" id="{AFF01565-F85B-4E98-A7EC-CE429F0140D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72613" y="520505"/>
            <a:ext cx="4685652" cy="4164037"/>
          </a:xfrm>
        </p:spPr>
      </p:pic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B65732D2-A1AA-4977-82E6-09BEE7747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08133" y="520504"/>
            <a:ext cx="5611254" cy="4164037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() – prvo je provjera dali ima što u 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stacku</a:t>
            </a:r>
            <a:r>
              <a:rPr lang="hr-HR" dirty="0">
                <a:solidFill>
                  <a:schemeClr val="tx1"/>
                </a:solidFill>
              </a:rPr>
              <a:t>, ako ima izbacuje iz 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stacka</a:t>
            </a:r>
            <a:r>
              <a:rPr lang="hr-HR" dirty="0">
                <a:solidFill>
                  <a:schemeClr val="tx1"/>
                </a:solidFill>
              </a:rPr>
              <a:t> i dodaje u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CanUndo</a:t>
            </a:r>
            <a:r>
              <a:rPr lang="hr-HR" dirty="0">
                <a:solidFill>
                  <a:schemeClr val="tx1"/>
                </a:solidFill>
              </a:rPr>
              <a:t>() i </a:t>
            </a:r>
            <a:r>
              <a:rPr lang="hr-HR" dirty="0" err="1">
                <a:solidFill>
                  <a:schemeClr val="tx1"/>
                </a:solidFill>
              </a:rPr>
              <a:t>CanRedo</a:t>
            </a:r>
            <a:r>
              <a:rPr lang="hr-HR" dirty="0">
                <a:solidFill>
                  <a:schemeClr val="tx1"/>
                </a:solidFill>
              </a:rPr>
              <a:t>() – provjerava dali možemo obaviti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/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naredbu</a:t>
            </a:r>
          </a:p>
          <a:p>
            <a:r>
              <a:rPr lang="hr-HR" dirty="0">
                <a:solidFill>
                  <a:schemeClr val="tx1"/>
                </a:solidFill>
              </a:rPr>
              <a:t>Te zadnje dvije </a:t>
            </a:r>
            <a:r>
              <a:rPr lang="hr-HR" dirty="0" err="1">
                <a:solidFill>
                  <a:schemeClr val="tx1"/>
                </a:solidFill>
              </a:rPr>
              <a:t>UndoItems</a:t>
            </a:r>
            <a:r>
              <a:rPr lang="hr-HR" dirty="0">
                <a:solidFill>
                  <a:schemeClr val="tx1"/>
                </a:solidFill>
              </a:rPr>
              <a:t>() i </a:t>
            </a:r>
            <a:r>
              <a:rPr lang="hr-HR" dirty="0" err="1">
                <a:solidFill>
                  <a:schemeClr val="tx1"/>
                </a:solidFill>
              </a:rPr>
              <a:t>RedoItems</a:t>
            </a:r>
            <a:r>
              <a:rPr lang="hr-HR" dirty="0">
                <a:solidFill>
                  <a:schemeClr val="tx1"/>
                </a:solidFill>
              </a:rPr>
              <a:t>() – prebacujemo </a:t>
            </a:r>
            <a:r>
              <a:rPr lang="hr-HR" dirty="0" err="1">
                <a:solidFill>
                  <a:schemeClr val="tx1"/>
                </a:solidFill>
              </a:rPr>
              <a:t>stackove</a:t>
            </a:r>
            <a:r>
              <a:rPr lang="hr-HR" dirty="0">
                <a:solidFill>
                  <a:schemeClr val="tx1"/>
                </a:solidFill>
              </a:rPr>
              <a:t> u liste</a:t>
            </a:r>
          </a:p>
          <a:p>
            <a:r>
              <a:rPr lang="hr-HR" dirty="0">
                <a:solidFill>
                  <a:schemeClr val="tx1"/>
                </a:solidFill>
              </a:rPr>
              <a:t>Dolje se nalazi deklaracija 2 </a:t>
            </a:r>
            <a:r>
              <a:rPr lang="hr-HR" dirty="0" err="1">
                <a:solidFill>
                  <a:schemeClr val="tx1"/>
                </a:solidFill>
              </a:rPr>
              <a:t>stacka</a:t>
            </a:r>
            <a:endParaRPr lang="hr-H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351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4E1B67F-C06B-44F8-BABB-1E1F1EF8B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Editfileoperations</a:t>
            </a:r>
            <a:r>
              <a:rPr lang="hr-HR" dirty="0"/>
              <a:t> klasa</a:t>
            </a:r>
          </a:p>
        </p:txBody>
      </p:sp>
      <p:pic>
        <p:nvPicPr>
          <p:cNvPr id="6" name="Rezervirano mjesto sadržaja 5" descr="Slika na kojoj se prikazuje snimka zaslona&#10;&#10;Opis je automatski generiran">
            <a:extLst>
              <a:ext uri="{FF2B5EF4-FFF2-40B4-BE49-F238E27FC236}">
                <a16:creationId xmlns:a16="http://schemas.microsoft.com/office/drawing/2014/main" id="{E475ACFE-E7A4-4163-8B3D-D77FE69509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2543" y="555823"/>
            <a:ext cx="5318795" cy="3615266"/>
          </a:xfrm>
        </p:spPr>
      </p:pic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F6963FDF-DE26-42F9-835B-6B7E7508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08133" y="563035"/>
            <a:ext cx="6081324" cy="3608054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Sadrži konstruktor gdje je </a:t>
            </a:r>
            <a:r>
              <a:rPr lang="hr-HR" dirty="0" err="1">
                <a:solidFill>
                  <a:schemeClr val="tx1"/>
                </a:solidFill>
              </a:rPr>
              <a:t>inicializirana</a:t>
            </a:r>
            <a:r>
              <a:rPr lang="hr-HR" dirty="0">
                <a:solidFill>
                  <a:schemeClr val="tx1"/>
                </a:solidFill>
              </a:rPr>
              <a:t> varijabla tipa </a:t>
            </a:r>
            <a:r>
              <a:rPr lang="hr-HR" dirty="0" err="1">
                <a:solidFill>
                  <a:schemeClr val="tx1"/>
                </a:solidFill>
              </a:rPr>
              <a:t>UndoRedoOperation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UndoClicked</a:t>
            </a:r>
            <a:r>
              <a:rPr lang="hr-HR" dirty="0">
                <a:solidFill>
                  <a:schemeClr val="tx1"/>
                </a:solidFill>
              </a:rPr>
              <a:t>() i </a:t>
            </a:r>
            <a:r>
              <a:rPr lang="hr-HR" dirty="0" err="1">
                <a:solidFill>
                  <a:schemeClr val="tx1"/>
                </a:solidFill>
              </a:rPr>
              <a:t>RedoClicked</a:t>
            </a:r>
            <a:r>
              <a:rPr lang="hr-HR" dirty="0">
                <a:solidFill>
                  <a:schemeClr val="tx1"/>
                </a:solidFill>
              </a:rPr>
              <a:t>() – na varijabli data poziva operaciju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/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endParaRPr lang="hr-HR" dirty="0">
              <a:solidFill>
                <a:schemeClr val="tx1"/>
              </a:solidFill>
            </a:endParaRP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AddUndoRedo</a:t>
            </a:r>
            <a:r>
              <a:rPr lang="hr-HR" dirty="0">
                <a:solidFill>
                  <a:schemeClr val="tx1"/>
                </a:solidFill>
              </a:rPr>
              <a:t>() – nad dana pozivamo funkciju </a:t>
            </a:r>
            <a:r>
              <a:rPr lang="hr-HR" dirty="0" err="1">
                <a:solidFill>
                  <a:schemeClr val="tx1"/>
                </a:solidFill>
              </a:rPr>
              <a:t>AddItem</a:t>
            </a:r>
            <a:r>
              <a:rPr lang="hr-HR" dirty="0">
                <a:solidFill>
                  <a:schemeClr val="tx1"/>
                </a:solidFill>
              </a:rPr>
              <a:t>() pomoću koje dodajemo </a:t>
            </a:r>
            <a:r>
              <a:rPr lang="hr-HR" dirty="0" err="1">
                <a:solidFill>
                  <a:schemeClr val="tx1"/>
                </a:solidFill>
              </a:rPr>
              <a:t>string</a:t>
            </a:r>
            <a:r>
              <a:rPr lang="hr-HR" dirty="0">
                <a:solidFill>
                  <a:schemeClr val="tx1"/>
                </a:solidFill>
              </a:rPr>
              <a:t> u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stack</a:t>
            </a:r>
            <a:endParaRPr lang="hr-H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hr-HR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7722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5B53DBE-E23A-4DBB-A096-E368DEA76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Notepad.cs</a:t>
            </a:r>
            <a:endParaRPr lang="hr-HR" dirty="0"/>
          </a:p>
        </p:txBody>
      </p:sp>
      <p:pic>
        <p:nvPicPr>
          <p:cNvPr id="6" name="Rezervirano mjesto sadržaja 5" descr="Slika na kojoj se prikazuje snimka zaslona, zaslon, monitor, telefon&#10;&#10;Opis je automatski generiran">
            <a:extLst>
              <a:ext uri="{FF2B5EF4-FFF2-40B4-BE49-F238E27FC236}">
                <a16:creationId xmlns:a16="http://schemas.microsoft.com/office/drawing/2014/main" id="{3B32861F-AC7B-43E0-9F02-50A909E38E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1611" y="1223889"/>
            <a:ext cx="5401059" cy="2276679"/>
          </a:xfrm>
        </p:spPr>
      </p:pic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638944A2-BE78-456B-80A5-088000D10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4866860"/>
          </a:xfrm>
        </p:spPr>
        <p:txBody>
          <a:bodyPr>
            <a:normAutofit/>
          </a:bodyPr>
          <a:lstStyle/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undoEditMenu_Click</a:t>
            </a:r>
            <a:r>
              <a:rPr lang="hr-HR" dirty="0">
                <a:solidFill>
                  <a:schemeClr val="tx1"/>
                </a:solidFill>
              </a:rPr>
              <a:t>() – nad tekstom koji </a:t>
            </a:r>
            <a:r>
              <a:rPr lang="hr-HR" dirty="0" err="1">
                <a:solidFill>
                  <a:schemeClr val="tx1"/>
                </a:solidFill>
              </a:rPr>
              <a:t>napisemo</a:t>
            </a:r>
            <a:r>
              <a:rPr lang="hr-HR" dirty="0">
                <a:solidFill>
                  <a:schemeClr val="tx1"/>
                </a:solidFill>
              </a:rPr>
              <a:t> u GUI pozivamo funkciju </a:t>
            </a:r>
            <a:r>
              <a:rPr lang="hr-HR" dirty="0" err="1">
                <a:solidFill>
                  <a:schemeClr val="tx1"/>
                </a:solidFill>
              </a:rPr>
              <a:t>UndoClicked</a:t>
            </a:r>
            <a:r>
              <a:rPr lang="hr-HR" dirty="0">
                <a:solidFill>
                  <a:schemeClr val="tx1"/>
                </a:solidFill>
              </a:rPr>
              <a:t>() koja se nalazi u </a:t>
            </a:r>
            <a:r>
              <a:rPr lang="hr-HR" dirty="0" err="1">
                <a:solidFill>
                  <a:schemeClr val="tx1"/>
                </a:solidFill>
              </a:rPr>
              <a:t>editOperations</a:t>
            </a:r>
            <a:r>
              <a:rPr lang="hr-HR" dirty="0">
                <a:solidFill>
                  <a:schemeClr val="tx1"/>
                </a:solidFill>
              </a:rPr>
              <a:t> klasi. (u prethodnim slajdovima je opisana </a:t>
            </a:r>
            <a:r>
              <a:rPr lang="hr-HR" dirty="0" err="1">
                <a:solidFill>
                  <a:schemeClr val="tx1"/>
                </a:solidFill>
              </a:rPr>
              <a:t>UndoClicked</a:t>
            </a:r>
            <a:r>
              <a:rPr lang="hr-HR" dirty="0">
                <a:solidFill>
                  <a:schemeClr val="tx1"/>
                </a:solidFill>
              </a:rPr>
              <a:t>() funkcija)</a:t>
            </a:r>
          </a:p>
          <a:p>
            <a:r>
              <a:rPr lang="hr-HR" dirty="0">
                <a:solidFill>
                  <a:schemeClr val="tx1"/>
                </a:solidFill>
              </a:rPr>
              <a:t>Funkcija </a:t>
            </a:r>
            <a:r>
              <a:rPr lang="hr-HR" dirty="0" err="1">
                <a:solidFill>
                  <a:schemeClr val="tx1"/>
                </a:solidFill>
              </a:rPr>
              <a:t>redoEditMenu_Click</a:t>
            </a:r>
            <a:r>
              <a:rPr lang="hr-HR" dirty="0">
                <a:solidFill>
                  <a:schemeClr val="tx1"/>
                </a:solidFill>
              </a:rPr>
              <a:t>() – nad tekstom koji </a:t>
            </a:r>
            <a:r>
              <a:rPr lang="hr-HR" dirty="0" err="1">
                <a:solidFill>
                  <a:schemeClr val="tx1"/>
                </a:solidFill>
              </a:rPr>
              <a:t>napisemo</a:t>
            </a:r>
            <a:r>
              <a:rPr lang="hr-HR" dirty="0">
                <a:solidFill>
                  <a:schemeClr val="tx1"/>
                </a:solidFill>
              </a:rPr>
              <a:t> u GUI pozivamo funkciju </a:t>
            </a:r>
            <a:r>
              <a:rPr lang="hr-HR" dirty="0" err="1">
                <a:solidFill>
                  <a:schemeClr val="tx1"/>
                </a:solidFill>
              </a:rPr>
              <a:t>RedoClicked</a:t>
            </a:r>
            <a:r>
              <a:rPr lang="hr-HR" dirty="0">
                <a:solidFill>
                  <a:schemeClr val="tx1"/>
                </a:solidFill>
              </a:rPr>
              <a:t>() koja se nalazi u </a:t>
            </a:r>
            <a:r>
              <a:rPr lang="hr-HR" dirty="0" err="1">
                <a:solidFill>
                  <a:schemeClr val="tx1"/>
                </a:solidFill>
              </a:rPr>
              <a:t>editOperations</a:t>
            </a:r>
            <a:r>
              <a:rPr lang="hr-HR" dirty="0">
                <a:solidFill>
                  <a:schemeClr val="tx1"/>
                </a:solidFill>
              </a:rPr>
              <a:t> klasi. (u prethodnim slajdovima je opisana </a:t>
            </a:r>
            <a:r>
              <a:rPr lang="hr-HR" dirty="0" err="1">
                <a:solidFill>
                  <a:schemeClr val="tx1"/>
                </a:solidFill>
              </a:rPr>
              <a:t>RedoClicked</a:t>
            </a:r>
            <a:r>
              <a:rPr lang="hr-HR" dirty="0">
                <a:solidFill>
                  <a:schemeClr val="tx1"/>
                </a:solidFill>
              </a:rPr>
              <a:t>() funkcija)</a:t>
            </a:r>
          </a:p>
          <a:p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522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0DF35AF-6F00-4233-9224-D771999B4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Dodatno!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6340AFA-836A-452E-B869-DB13C916591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Program također sadrži neke dodatne mogućnosti kao što su: Otvaranje filea, kreiranje novog</a:t>
            </a:r>
          </a:p>
          <a:p>
            <a:r>
              <a:rPr lang="hr-HR" dirty="0">
                <a:solidFill>
                  <a:schemeClr val="tx1"/>
                </a:solidFill>
              </a:rPr>
              <a:t>Te sadrži dodatne funkcije kao što su: paste, </a:t>
            </a:r>
            <a:r>
              <a:rPr lang="hr-HR" dirty="0" err="1">
                <a:solidFill>
                  <a:schemeClr val="tx1"/>
                </a:solidFill>
              </a:rPr>
              <a:t>copy</a:t>
            </a:r>
            <a:r>
              <a:rPr lang="hr-HR" dirty="0">
                <a:solidFill>
                  <a:schemeClr val="tx1"/>
                </a:solidFill>
              </a:rPr>
              <a:t>, </a:t>
            </a:r>
            <a:r>
              <a:rPr lang="hr-HR" dirty="0" err="1">
                <a:solidFill>
                  <a:schemeClr val="tx1"/>
                </a:solidFill>
              </a:rPr>
              <a:t>cut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AFEC6F8B-73A1-46A0-990E-11C8364017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93389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BCB81F-0D9A-48A3-9AFE-72B28219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Hvala na pažnji! 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C536CBE-BDCC-47CB-B1E6-500D27A02C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10434363" cy="3615267"/>
          </a:xfrm>
        </p:spPr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Program se nalazi na linku: </a:t>
            </a:r>
          </a:p>
          <a:p>
            <a:r>
              <a:rPr lang="hr-HR" dirty="0">
                <a:hlinkClick r:id="rId2"/>
              </a:rPr>
              <a:t>https://github.com/MarkoVitkovic/csh-undo-redo_implementation</a:t>
            </a: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891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4EF80FF-D3D3-4EFD-B9C8-4CB446743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8428370-7A5B-4362-80D3-447954168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70000"/>
            </a:pPr>
            <a:r>
              <a:rPr lang="pl-PL" dirty="0">
                <a:solidFill>
                  <a:schemeClr val="tx1"/>
                </a:solidFill>
              </a:rPr>
              <a:t>Command pattern je model dizajna vođen podacima i spada u kategoriju obrasca ponašanja.</a:t>
            </a:r>
          </a:p>
          <a:p>
            <a:pPr>
              <a:buSzPct val="70000"/>
            </a:pPr>
            <a:r>
              <a:rPr lang="pl-PL" dirty="0">
                <a:solidFill>
                  <a:schemeClr val="tx1"/>
                </a:solidFill>
              </a:rPr>
              <a:t>Zahtjev je zamotan pod objekt kao naredba i prosljeđen je objektu pozivatelja.</a:t>
            </a:r>
          </a:p>
          <a:p>
            <a:pPr>
              <a:buSzPct val="70000"/>
            </a:pPr>
            <a:r>
              <a:rPr lang="pl-PL" dirty="0">
                <a:solidFill>
                  <a:schemeClr val="tx1"/>
                </a:solidFill>
              </a:rPr>
              <a:t>Objekt pozivatelja traži odgovarajući objekt koji može upravljati ovom naredbom i prosljeđuje naredbu odgovarajućem objektu koji izvršava naredbu.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355304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73E5FA5-DD28-47F8-B91F-C47C1E25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A4D9943-EB3B-48A5-BCF8-9D0EC3576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>
                <a:solidFill>
                  <a:schemeClr val="tx1"/>
                </a:solidFill>
              </a:rPr>
              <a:t>Enkapsulira</a:t>
            </a:r>
            <a:r>
              <a:rPr lang="hr-HR" dirty="0">
                <a:solidFill>
                  <a:schemeClr val="tx1"/>
                </a:solidFill>
              </a:rPr>
              <a:t> zahtjev prema objektu, tako da omogućava parametrizaciju klijenata prema različitim zahtjevima, slaganje (</a:t>
            </a:r>
            <a:r>
              <a:rPr lang="hr-HR" dirty="0" err="1">
                <a:solidFill>
                  <a:schemeClr val="tx1"/>
                </a:solidFill>
              </a:rPr>
              <a:t>queue</a:t>
            </a:r>
            <a:r>
              <a:rPr lang="hr-HR" dirty="0">
                <a:solidFill>
                  <a:schemeClr val="tx1"/>
                </a:solidFill>
              </a:rPr>
              <a:t>) ili pamćenje zahtjeva te podršku za poništavanje operacija.</a:t>
            </a:r>
          </a:p>
        </p:txBody>
      </p:sp>
    </p:spTree>
    <p:extLst>
      <p:ext uri="{BB962C8B-B14F-4D97-AF65-F5344CB8AC3E}">
        <p14:creationId xmlns:p14="http://schemas.microsoft.com/office/powerpoint/2010/main" val="409157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DB41820-905B-4CF8-BEFB-A4C0E842F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14DAD12-5434-4F2F-A6E6-312E1D067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Omogućava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/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operacije</a:t>
            </a:r>
          </a:p>
          <a:p>
            <a:r>
              <a:rPr lang="hr-HR" dirty="0">
                <a:solidFill>
                  <a:schemeClr val="tx1"/>
                </a:solidFill>
              </a:rPr>
              <a:t>Omogućava pohranu i kasnije izvođenje operacija</a:t>
            </a:r>
          </a:p>
          <a:p>
            <a:pPr marL="0" indent="0">
              <a:buNone/>
            </a:pP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890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3D5B8E0-FA59-4E5A-B978-E67981B1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anchor="ctr">
            <a:normAutofit/>
          </a:bodyPr>
          <a:lstStyle/>
          <a:p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endParaRPr lang="hr-HR" dirty="0"/>
          </a:p>
        </p:txBody>
      </p:sp>
      <p:pic>
        <p:nvPicPr>
          <p:cNvPr id="5" name="Rezervirano mjesto sadržaja 4" descr="Slika na kojoj se prikazuje tekst, karta&#10;&#10;Opis je automatski generiran">
            <a:extLst>
              <a:ext uri="{FF2B5EF4-FFF2-40B4-BE49-F238E27FC236}">
                <a16:creationId xmlns:a16="http://schemas.microsoft.com/office/drawing/2014/main" id="{C9494B75-14DB-4C67-9223-D29139B18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632" y="530804"/>
            <a:ext cx="7856735" cy="3956528"/>
          </a:xfrm>
          <a:noFill/>
        </p:spPr>
      </p:pic>
    </p:spTree>
    <p:extLst>
      <p:ext uri="{BB962C8B-B14F-4D97-AF65-F5344CB8AC3E}">
        <p14:creationId xmlns:p14="http://schemas.microsoft.com/office/powerpoint/2010/main" val="2103208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BE97714-C66A-442B-8B0B-0194339DD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1D26C96-97D1-4946-9673-A8D2B6AA4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685800"/>
            <a:ext cx="10990953" cy="3615267"/>
          </a:xfrm>
        </p:spPr>
        <p:txBody>
          <a:bodyPr/>
          <a:lstStyle/>
          <a:p>
            <a:r>
              <a:rPr lang="hr-HR" dirty="0" err="1">
                <a:solidFill>
                  <a:schemeClr val="tx1"/>
                </a:solidFill>
              </a:rPr>
              <a:t>Command</a:t>
            </a:r>
            <a:r>
              <a:rPr lang="hr-HR" dirty="0">
                <a:solidFill>
                  <a:schemeClr val="tx1"/>
                </a:solidFill>
              </a:rPr>
              <a:t> – deklarira interface za izvršavanje operacija</a:t>
            </a:r>
          </a:p>
          <a:p>
            <a:r>
              <a:rPr lang="hr-HR" dirty="0" err="1">
                <a:solidFill>
                  <a:schemeClr val="tx1"/>
                </a:solidFill>
              </a:rPr>
              <a:t>ConcreteCommand</a:t>
            </a:r>
            <a:r>
              <a:rPr lang="hr-HR" dirty="0">
                <a:solidFill>
                  <a:schemeClr val="tx1"/>
                </a:solidFill>
              </a:rPr>
              <a:t> – paste </a:t>
            </a:r>
            <a:r>
              <a:rPr lang="hr-HR" dirty="0" err="1">
                <a:solidFill>
                  <a:schemeClr val="tx1"/>
                </a:solidFill>
              </a:rPr>
              <a:t>and</a:t>
            </a:r>
            <a:r>
              <a:rPr lang="hr-HR" dirty="0">
                <a:solidFill>
                  <a:schemeClr val="tx1"/>
                </a:solidFill>
              </a:rPr>
              <a:t> </a:t>
            </a:r>
            <a:r>
              <a:rPr lang="hr-HR" dirty="0" err="1">
                <a:solidFill>
                  <a:schemeClr val="tx1"/>
                </a:solidFill>
              </a:rPr>
              <a:t>open</a:t>
            </a:r>
            <a:r>
              <a:rPr lang="hr-HR" dirty="0">
                <a:solidFill>
                  <a:schemeClr val="tx1"/>
                </a:solidFill>
              </a:rPr>
              <a:t> naredba</a:t>
            </a:r>
          </a:p>
          <a:p>
            <a:r>
              <a:rPr lang="hr-HR" dirty="0" err="1">
                <a:solidFill>
                  <a:schemeClr val="tx1"/>
                </a:solidFill>
              </a:rPr>
              <a:t>Client</a:t>
            </a:r>
            <a:r>
              <a:rPr lang="hr-HR" dirty="0">
                <a:solidFill>
                  <a:schemeClr val="tx1"/>
                </a:solidFill>
              </a:rPr>
              <a:t> – kreira </a:t>
            </a:r>
            <a:r>
              <a:rPr lang="hr-HR" dirty="0" err="1">
                <a:solidFill>
                  <a:schemeClr val="tx1"/>
                </a:solidFill>
              </a:rPr>
              <a:t>ConcreteCommand</a:t>
            </a:r>
            <a:r>
              <a:rPr lang="hr-HR" dirty="0">
                <a:solidFill>
                  <a:schemeClr val="tx1"/>
                </a:solidFill>
              </a:rPr>
              <a:t> objekt </a:t>
            </a:r>
          </a:p>
          <a:p>
            <a:r>
              <a:rPr lang="hr-HR" dirty="0" err="1">
                <a:solidFill>
                  <a:schemeClr val="tx1"/>
                </a:solidFill>
              </a:rPr>
              <a:t>Invoker</a:t>
            </a:r>
            <a:r>
              <a:rPr lang="hr-HR" dirty="0">
                <a:solidFill>
                  <a:schemeClr val="tx1"/>
                </a:solidFill>
              </a:rPr>
              <a:t> – traži naredbu za provođenje zahtjeva</a:t>
            </a:r>
          </a:p>
          <a:p>
            <a:r>
              <a:rPr lang="hr-HR" dirty="0" err="1">
                <a:solidFill>
                  <a:schemeClr val="tx1"/>
                </a:solidFill>
              </a:rPr>
              <a:t>Reciver</a:t>
            </a:r>
            <a:r>
              <a:rPr lang="hr-HR" dirty="0">
                <a:solidFill>
                  <a:schemeClr val="tx1"/>
                </a:solidFill>
              </a:rPr>
              <a:t> – zna kako obavljati operacije s provođenjem zahtjeva</a:t>
            </a:r>
          </a:p>
          <a:p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595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E3A1434-2EE4-4026-949C-145437148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Posljedice </a:t>
            </a:r>
            <a:r>
              <a:rPr lang="hr-HR" dirty="0" err="1"/>
              <a:t>command</a:t>
            </a:r>
            <a:r>
              <a:rPr lang="hr-HR" dirty="0"/>
              <a:t> </a:t>
            </a:r>
            <a:r>
              <a:rPr lang="hr-HR" dirty="0" err="1"/>
              <a:t>pattern</a:t>
            </a:r>
            <a:r>
              <a:rPr lang="hr-HR" dirty="0"/>
              <a:t>-a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C76AD3D-2C47-4794-A4BF-6B5E402CF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1" y="685800"/>
            <a:ext cx="11004205" cy="3615267"/>
          </a:xfrm>
        </p:spPr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Naredba razdvaja objekt koji poziva operaciju od one koja je zna izvesti.</a:t>
            </a:r>
          </a:p>
          <a:p>
            <a:r>
              <a:rPr lang="hr-HR" dirty="0">
                <a:solidFill>
                  <a:schemeClr val="tx1"/>
                </a:solidFill>
              </a:rPr>
              <a:t>Naredbe su prvoklasni objekti. Njima se može manipulirati i proširiti poput bilo kojeg drugog predmeta.</a:t>
            </a:r>
          </a:p>
          <a:p>
            <a:r>
              <a:rPr lang="hr-HR" dirty="0">
                <a:solidFill>
                  <a:schemeClr val="tx1"/>
                </a:solidFill>
              </a:rPr>
              <a:t>Naredbe možete sastaviti u složene naredbe.</a:t>
            </a:r>
          </a:p>
          <a:p>
            <a:r>
              <a:rPr lang="hr-HR" dirty="0">
                <a:solidFill>
                  <a:schemeClr val="tx1"/>
                </a:solidFill>
              </a:rPr>
              <a:t>Lako je dodati nove naredbe, jer ne morate mijenjati postojeće / klase.</a:t>
            </a:r>
          </a:p>
          <a:p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205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B3F9AA8-5560-4177-9ADF-282CD7841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Seminarski rad - </a:t>
            </a:r>
            <a:r>
              <a:rPr lang="pl-PL" dirty="0"/>
              <a:t>Naredba (Command) za urednik teksta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F2F77F19-9154-4DBB-88C4-FA7F50368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Koristeći </a:t>
            </a:r>
            <a:r>
              <a:rPr lang="hr-HR" dirty="0" err="1">
                <a:solidFill>
                  <a:schemeClr val="tx1"/>
                </a:solidFill>
              </a:rPr>
              <a:t>TextBox</a:t>
            </a:r>
            <a:r>
              <a:rPr lang="hr-HR" dirty="0">
                <a:solidFill>
                  <a:schemeClr val="tx1"/>
                </a:solidFill>
              </a:rPr>
              <a:t> kontrolu iz </a:t>
            </a:r>
            <a:r>
              <a:rPr lang="hr-HR" dirty="0" err="1">
                <a:solidFill>
                  <a:schemeClr val="tx1"/>
                </a:solidFill>
              </a:rPr>
              <a:t>WinForms</a:t>
            </a:r>
            <a:r>
              <a:rPr lang="hr-HR" dirty="0">
                <a:solidFill>
                  <a:schemeClr val="tx1"/>
                </a:solidFill>
              </a:rPr>
              <a:t> biblioteke, implementirati 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/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 tj. naredbe koje će omogućavati dodavanje, brisanje, promjenu ili brisanje selektiranog teksta te poništavanje tih operacija u neograničenom broju koraka. Funkcionalnost pokazati u jednostavnoj aplikaciji.</a:t>
            </a:r>
          </a:p>
        </p:txBody>
      </p:sp>
    </p:spTree>
    <p:extLst>
      <p:ext uri="{BB962C8B-B14F-4D97-AF65-F5344CB8AC3E}">
        <p14:creationId xmlns:p14="http://schemas.microsoft.com/office/powerpoint/2010/main" val="2890712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A35F297-F776-417A-A0BA-BD0D65F01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Naredba (Command) za urednik teksta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603CF6C-FC64-4C86-A284-1C07DC1D8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solidFill>
                  <a:schemeClr val="tx1"/>
                </a:solidFill>
              </a:rPr>
              <a:t>Program se sastoji od 2 dijela koda.</a:t>
            </a:r>
          </a:p>
          <a:p>
            <a:r>
              <a:rPr lang="hr-HR" dirty="0">
                <a:solidFill>
                  <a:schemeClr val="tx1"/>
                </a:solidFill>
              </a:rPr>
              <a:t>Prvi dio je GUI prikaz programa, znači grafički vidljiv dio.</a:t>
            </a:r>
          </a:p>
          <a:p>
            <a:r>
              <a:rPr lang="hr-HR" dirty="0">
                <a:solidFill>
                  <a:schemeClr val="tx1"/>
                </a:solidFill>
              </a:rPr>
              <a:t>Drugi dio je takozvana „jezgra” ili „model” koji sadrži implementaciju metoda da bi se mogle izvršiti tražene naredbe (</a:t>
            </a:r>
            <a:r>
              <a:rPr lang="hr-HR" dirty="0" err="1">
                <a:solidFill>
                  <a:schemeClr val="tx1"/>
                </a:solidFill>
              </a:rPr>
              <a:t>undo</a:t>
            </a:r>
            <a:r>
              <a:rPr lang="hr-HR" dirty="0">
                <a:solidFill>
                  <a:schemeClr val="tx1"/>
                </a:solidFill>
              </a:rPr>
              <a:t>/</a:t>
            </a:r>
            <a:r>
              <a:rPr lang="hr-HR" dirty="0" err="1">
                <a:solidFill>
                  <a:schemeClr val="tx1"/>
                </a:solidFill>
              </a:rPr>
              <a:t>redo</a:t>
            </a:r>
            <a:r>
              <a:rPr lang="hr-HR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9552938"/>
      </p:ext>
    </p:extLst>
  </p:cSld>
  <p:clrMapOvr>
    <a:masterClrMapping/>
  </p:clrMapOvr>
</p:sld>
</file>

<file path=ppt/theme/theme1.xml><?xml version="1.0" encoding="utf-8"?>
<a:theme xmlns:a="http://schemas.openxmlformats.org/drawingml/2006/main" name="Isječak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371_TF11469707.potx" id="{D596D136-DD8C-428D-92A9-4235022135F1}" vid="{0CB21892-AD2C-4555-8EC2-16F1C43B0E5F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561</Words>
  <Application>Microsoft Office PowerPoint</Application>
  <PresentationFormat>Široki zaslon</PresentationFormat>
  <Paragraphs>55</Paragraphs>
  <Slides>16</Slides>
  <Notes>1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Isječak</vt:lpstr>
      <vt:lpstr>Design patterns - command</vt:lpstr>
      <vt:lpstr>Command pattern</vt:lpstr>
      <vt:lpstr>Command pattern</vt:lpstr>
      <vt:lpstr>Command pattern</vt:lpstr>
      <vt:lpstr>Command pattern</vt:lpstr>
      <vt:lpstr>Command pattern</vt:lpstr>
      <vt:lpstr>Posljedice command pattern-a</vt:lpstr>
      <vt:lpstr>Seminarski rad - Naredba (Command) za urednik teksta</vt:lpstr>
      <vt:lpstr>Naredba (Command) za urednik teksta</vt:lpstr>
      <vt:lpstr>GUI - prikaz</vt:lpstr>
      <vt:lpstr>Undoredo klasa</vt:lpstr>
      <vt:lpstr>Undoredo klasa</vt:lpstr>
      <vt:lpstr>Editfileoperations klasa</vt:lpstr>
      <vt:lpstr>Notepad.cs</vt:lpstr>
      <vt:lpstr>Dodatno!</vt:lpstr>
      <vt:lpstr>Hvala na pažnji!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2020-06-01T17:24:49Z</dcterms:created>
  <dcterms:modified xsi:type="dcterms:W3CDTF">2020-06-01T18:03:54Z</dcterms:modified>
</cp:coreProperties>
</file>